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70" r:id="rId4"/>
    <p:sldId id="261" r:id="rId5"/>
    <p:sldId id="262" r:id="rId6"/>
    <p:sldId id="295" r:id="rId7"/>
    <p:sldId id="296" r:id="rId8"/>
    <p:sldId id="297" r:id="rId9"/>
    <p:sldId id="298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69" r:id="rId18"/>
    <p:sldId id="272" r:id="rId19"/>
    <p:sldId id="273" r:id="rId20"/>
    <p:sldId id="274" r:id="rId21"/>
    <p:sldId id="276" r:id="rId22"/>
    <p:sldId id="299" r:id="rId23"/>
    <p:sldId id="279" r:id="rId24"/>
    <p:sldId id="280" r:id="rId25"/>
    <p:sldId id="293" r:id="rId26"/>
    <p:sldId id="294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Gill Sans MT" panose="020B050202010402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511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5282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590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718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251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635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898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91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461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0539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866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5334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944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111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00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887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488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476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776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212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50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6732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639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294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158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apuga.shinyapps.io/dicesurve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247162"/>
            <a:ext cx="6324600" cy="1904999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124200" y="5657741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C:\Courses\495_Spring2002\0010\samplemean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271" y="1716225"/>
            <a:ext cx="6161099" cy="35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53550" y="112599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b="1" i="1">
                <a:latin typeface="Gill Sans MT"/>
                <a:ea typeface="Gill Sans MT"/>
                <a:cs typeface="Gill Sans MT"/>
                <a:sym typeface="Gill Sans MT"/>
              </a:rPr>
              <a:t>The ACTUAL population: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10,000 companies in Texas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Variable: number of employees</a:t>
            </a:r>
          </a:p>
        </p:txBody>
      </p:sp>
      <p:pic>
        <p:nvPicPr>
          <p:cNvPr id="147" name="Shape 147" descr="C:\Courses\495_Spring2002\0010\population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775" y="1918650"/>
            <a:ext cx="8403600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The SAMPLE population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85800" y="818874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Let’s take a sample of 400 companies.</a:t>
            </a:r>
          </a:p>
        </p:txBody>
      </p:sp>
      <p:pic>
        <p:nvPicPr>
          <p:cNvPr id="155" name="Shape 155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226397"/>
            <a:ext cx="8040600" cy="4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775249" y="1295400"/>
            <a:ext cx="74532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How does this mean ( x ) compare to the actual population mean (</a:t>
            </a: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)?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157" name="Shape 157"/>
          <p:cNvCxnSpPr/>
          <p:nvPr/>
        </p:nvCxnSpPr>
        <p:spPr>
          <a:xfrm>
            <a:off x="3124200" y="5562600"/>
            <a:ext cx="146453" cy="0"/>
          </a:xfrm>
          <a:prstGeom prst="straightConnector1">
            <a:avLst/>
          </a:prstGeom>
          <a:noFill/>
          <a:ln w="9525" cap="flat" cmpd="sng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All possible SAMPLE MEANS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325800" y="813375"/>
            <a:ext cx="8492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Now let’s take 1,000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more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samples of 400 companies.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What would the distribution of their means look like? How would they compare to the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actual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mean?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65" name="Shape 165" descr="C:\Courses\495_Spring2002\0010\samplemeans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400" y="2296550"/>
            <a:ext cx="7838400" cy="44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Three types of distributions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73" name="Shape 173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2819400"/>
            <a:ext cx="4574100" cy="2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C:\Courses\495_Spring2002\0010\samplemea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76" y="4374826"/>
            <a:ext cx="4124100" cy="23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77" name="Shape 177" descr="C:\Courses\495_Spring2002\0010\populati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75" y="1036100"/>
            <a:ext cx="4683900" cy="2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726" y="3932809"/>
            <a:ext cx="2684650" cy="141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00325" y="768825"/>
            <a:ext cx="86163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The sampling distribution, comprised of the means of all possible samples, will: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have a mean that is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same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 as the population mean 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approximate a</a:t>
            </a:r>
            <a:r>
              <a:rPr lang="en-US" sz="2800" i="1" dirty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normal</a:t>
            </a:r>
            <a:r>
              <a:rPr lang="en-US" sz="2800" i="1" dirty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distribution, even if the sample distribution is not normal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have a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equal to the following formula: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endParaRPr lang="en-US" sz="28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916D7-BABE-409C-94A0-43B14C2067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2537" y="3932809"/>
            <a:ext cx="4955240" cy="28791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Standard Error of the Mean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1647652" y="3003124"/>
            <a:ext cx="8153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609600" y="838200"/>
            <a:ext cx="83820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It’s the standard deviation of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sampling mean</a:t>
            </a:r>
          </a:p>
          <a:p>
            <a:pPr>
              <a:buSzPct val="25000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Used to estimate variability of sampling distributions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6238C-A3EC-448B-AD81-1630B0D2C3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2537" y="3932809"/>
            <a:ext cx="4955240" cy="28791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17A3A2-222E-453E-BB0E-24E5B4F95A35}"/>
              </a:ext>
            </a:extLst>
          </p:cNvPr>
          <p:cNvSpPr/>
          <p:nvPr/>
        </p:nvSpPr>
        <p:spPr>
          <a:xfrm>
            <a:off x="6253198" y="3591270"/>
            <a:ext cx="2515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FFFF66"/>
              </a:buClr>
              <a:buSzPct val="25000"/>
            </a:pPr>
            <a:r>
              <a:rPr lang="en-US" sz="2000" dirty="0">
                <a:latin typeface="Gill Sans MT"/>
                <a:ea typeface="Gill Sans MT"/>
                <a:cs typeface="Gill Sans MT"/>
                <a:sym typeface="Gill Sans MT"/>
              </a:rPr>
              <a:t>Mean = 7.06, SD = 0.6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A18977-20D0-4693-A8D8-F9420D55B847}"/>
                  </a:ext>
                </a:extLst>
              </p:cNvPr>
              <p:cNvSpPr txBox="1"/>
              <p:nvPr/>
            </p:nvSpPr>
            <p:spPr>
              <a:xfrm>
                <a:off x="1581324" y="2114026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A18977-20D0-4693-A8D8-F9420D55B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324" y="2114026"/>
                <a:ext cx="2363339" cy="13980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6E2826A-ACD8-478D-B803-5AC5731656C3}"/>
              </a:ext>
            </a:extLst>
          </p:cNvPr>
          <p:cNvGrpSpPr/>
          <p:nvPr/>
        </p:nvGrpSpPr>
        <p:grpSpPr>
          <a:xfrm>
            <a:off x="383097" y="4699257"/>
            <a:ext cx="3361660" cy="1027333"/>
            <a:chOff x="609600" y="4699257"/>
            <a:chExt cx="3361660" cy="10273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A681B43-768B-4FE1-9D7C-AB9D926E9E8B}"/>
                    </a:ext>
                  </a:extLst>
                </p:cNvPr>
                <p:cNvSpPr txBox="1"/>
                <p:nvPr/>
              </p:nvSpPr>
              <p:spPr>
                <a:xfrm>
                  <a:off x="609600" y="4699257"/>
                  <a:ext cx="3131690" cy="1027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2.45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rad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=0.45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A681B43-768B-4FE1-9D7C-AB9D926E9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4699257"/>
                  <a:ext cx="3131690" cy="1027333"/>
                </a:xfrm>
                <a:prstGeom prst="rect">
                  <a:avLst/>
                </a:prstGeom>
                <a:blipFill>
                  <a:blip r:embed="rId5"/>
                  <a:stretch>
                    <a:fillRect b="-5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D2BF49-9E2D-412F-AD60-0BD6957C0803}"/>
                </a:ext>
              </a:extLst>
            </p:cNvPr>
            <p:cNvSpPr/>
            <p:nvPr/>
          </p:nvSpPr>
          <p:spPr>
            <a:xfrm>
              <a:off x="2789900" y="4910919"/>
              <a:ext cx="1181360" cy="6040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A994F-A78D-44DD-86B1-765E9301BC8E}"/>
              </a:ext>
            </a:extLst>
          </p:cNvPr>
          <p:cNvSpPr/>
          <p:nvPr/>
        </p:nvSpPr>
        <p:spPr>
          <a:xfrm>
            <a:off x="7710882" y="3649994"/>
            <a:ext cx="988502" cy="25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Check out our dice survey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995610" y="813374"/>
            <a:ext cx="5012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https://comapuga.shinyapps.io/dicesurvey/</a:t>
            </a:r>
            <a:endParaRPr lang="en-US" sz="2000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2" y="1455575"/>
            <a:ext cx="7373257" cy="47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out!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mean and standard deviation for all dice rolls is 7 and 2.45.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standard error of the mean for 10 dice rolls?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How many of us had means within this standard error?</a:t>
            </a: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7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454" y="4597551"/>
            <a:ext cx="3573124" cy="19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Why it matters: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allows us to say something about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large populations 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using only relatively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small samples.</a:t>
            </a:r>
          </a:p>
        </p:txBody>
      </p:sp>
      <p:pic>
        <p:nvPicPr>
          <p:cNvPr id="3074" name="Picture 2" descr="Image result for population s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60" y="2259366"/>
            <a:ext cx="3185172" cy="428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773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04799" y="217661"/>
            <a:ext cx="8134881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What percentage of values fall within one </a:t>
            </a:r>
            <a:r>
              <a:rPr lang="en-US" sz="2800" dirty="0" err="1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 of the mean? Two </a:t>
            </a:r>
            <a:r>
              <a:rPr lang="en-US" sz="2800" dirty="0" err="1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 of the mean?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If we take ONE random sample, where will it likely fall in the distribution of sampling means?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6" name="Shape 348" descr="http://tabmathletics.com/wp-content/uploads/2012/04/Normal-distribu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3673" y="3215951"/>
            <a:ext cx="6315145" cy="34420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2E3E6-C5E6-4968-A71B-C809463BC454}"/>
              </a:ext>
            </a:extLst>
          </p:cNvPr>
          <p:cNvSpPr txBox="1"/>
          <p:nvPr/>
        </p:nvSpPr>
        <p:spPr>
          <a:xfrm>
            <a:off x="4454554" y="2923563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Sampling mean</a:t>
            </a:r>
          </a:p>
        </p:txBody>
      </p:sp>
    </p:spTree>
    <p:extLst>
      <p:ext uri="{BB962C8B-B14F-4D97-AF65-F5344CB8AC3E}">
        <p14:creationId xmlns:p14="http://schemas.microsoft.com/office/powerpoint/2010/main" val="312622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2047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distribution of probability for rolling two dice?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59" y="3344239"/>
            <a:ext cx="5037171" cy="2968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42" y="1150398"/>
            <a:ext cx="2886075" cy="3048000"/>
          </a:xfrm>
          <a:prstGeom prst="rect">
            <a:avLst/>
          </a:prstGeom>
        </p:spPr>
      </p:pic>
      <p:sp>
        <p:nvSpPr>
          <p:cNvPr id="5" name="Shape 100"/>
          <p:cNvSpPr txBox="1"/>
          <p:nvPr/>
        </p:nvSpPr>
        <p:spPr>
          <a:xfrm>
            <a:off x="4057094" y="1150398"/>
            <a:ext cx="5010705" cy="36263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 of 7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of 2.45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04799" y="217661"/>
            <a:ext cx="8134881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is a foundational concept for statistical probability. </a:t>
            </a:r>
            <a:endParaRPr lang="en-US" sz="3600" b="1" i="1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6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026" name="Picture 2" descr="Image result for red pill blue pi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2" y="2013967"/>
            <a:ext cx="7127502" cy="40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33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61080" y="228600"/>
            <a:ext cx="67731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question…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838200" y="1600200"/>
            <a:ext cx="7904148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we got property tax rates for 20 random counties in Georgia (out of 159).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average was 8.085% (with a </a:t>
            </a:r>
            <a:r>
              <a:rPr lang="en-US" sz="2800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s.d.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of 0.88)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close is this to the actual mean?</a:t>
            </a:r>
          </a:p>
        </p:txBody>
      </p:sp>
    </p:spTree>
    <p:extLst>
      <p:ext uri="{BB962C8B-B14F-4D97-AF65-F5344CB8AC3E}">
        <p14:creationId xmlns:p14="http://schemas.microsoft.com/office/powerpoint/2010/main" val="142452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518387" y="2728519"/>
            <a:ext cx="67731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Lecture break</a:t>
            </a:r>
          </a:p>
        </p:txBody>
      </p:sp>
    </p:spTree>
    <p:extLst>
      <p:ext uri="{BB962C8B-B14F-4D97-AF65-F5344CB8AC3E}">
        <p14:creationId xmlns:p14="http://schemas.microsoft.com/office/powerpoint/2010/main" val="2894537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460375" y="832425"/>
            <a:ext cx="7563952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Goal: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be 95% confident that we know what the true mean </a:t>
            </a:r>
            <a:r>
              <a:rPr lang="en-US" sz="2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might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be.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1" name="Shape 13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32" name="Shape 132" descr="http://www.monstertruckninja.com/wp-content/uploads/2012/04/Mission-Impossible-3-Po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064" y="2873875"/>
            <a:ext cx="2375446" cy="3517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60374" y="2602955"/>
            <a:ext cx="545523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will create a </a:t>
            </a:r>
          </a:p>
          <a:p>
            <a:pPr lvl="0">
              <a:buSzPct val="25000"/>
            </a:pPr>
            <a:r>
              <a:rPr lang="en-US" sz="44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confidence interval </a:t>
            </a:r>
          </a:p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from these values that will probably include the mean.</a:t>
            </a:r>
          </a:p>
        </p:txBody>
      </p:sp>
    </p:spTree>
    <p:extLst>
      <p:ext uri="{BB962C8B-B14F-4D97-AF65-F5344CB8AC3E}">
        <p14:creationId xmlns:p14="http://schemas.microsoft.com/office/powerpoint/2010/main" val="374774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404327" y="69730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we know:</a:t>
            </a:r>
          </a:p>
          <a:p>
            <a:pPr lvl="0" algn="ctr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95% of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means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within 1.96 times the standard error of the </a:t>
            </a:r>
            <a:r>
              <a:rPr lang="en-US" sz="3200" b="1" i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actual mean</a:t>
            </a:r>
            <a:endParaRPr lang="en-US" sz="3200" dirty="0">
              <a:solidFill>
                <a:srgbClr val="0070C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9" name="Group 8"/>
          <p:cNvGrpSpPr/>
          <p:nvPr/>
        </p:nvGrpSpPr>
        <p:grpSpPr>
          <a:xfrm>
            <a:off x="4347602" y="2381848"/>
            <a:ext cx="1640264" cy="194608"/>
            <a:chOff x="2450969" y="3690047"/>
            <a:chExt cx="1640264" cy="194608"/>
          </a:xfrm>
        </p:grpSpPr>
        <p:cxnSp>
          <p:nvCxnSpPr>
            <p:cNvPr id="10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Shape 348" descr="http://tabmathletics.com/wp-content/uploads/2012/04/Normal-distribu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312" y="2842727"/>
            <a:ext cx="2850377" cy="1544798"/>
          </a:xfrm>
          <a:prstGeom prst="rect">
            <a:avLst/>
          </a:prstGeom>
          <a:solidFill>
            <a:schemeClr val="lt1"/>
          </a:solidFill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9960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404327" y="69730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The opposite is also true!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lvl="0" algn="ctr">
              <a:buSzPct val="25000"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For 95% of samples, the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true mean</a:t>
            </a:r>
            <a:r>
              <a:rPr lang="en-US" sz="3200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is </a:t>
            </a:r>
            <a:b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within 1.96 * SE of the </a:t>
            </a:r>
            <a:r>
              <a:rPr lang="en-US" sz="3200" b="1" i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  <a:r>
              <a:rPr lang="en-US" sz="3200" b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b="1" i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mean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</p:txBody>
      </p:sp>
      <p:pic>
        <p:nvPicPr>
          <p:cNvPr id="12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15" name="Group 14"/>
          <p:cNvGrpSpPr/>
          <p:nvPr/>
        </p:nvGrpSpPr>
        <p:grpSpPr>
          <a:xfrm>
            <a:off x="3828871" y="5330311"/>
            <a:ext cx="1640264" cy="194608"/>
            <a:chOff x="2450969" y="3690047"/>
            <a:chExt cx="1640264" cy="194608"/>
          </a:xfrm>
        </p:grpSpPr>
        <p:cxnSp>
          <p:nvCxnSpPr>
            <p:cNvPr id="16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857964" y="5083450"/>
            <a:ext cx="1640264" cy="194608"/>
            <a:chOff x="2450969" y="3690047"/>
            <a:chExt cx="1640264" cy="194608"/>
          </a:xfrm>
        </p:grpSpPr>
        <p:cxnSp>
          <p:nvCxnSpPr>
            <p:cNvPr id="19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736174" y="4728586"/>
            <a:ext cx="1640264" cy="194608"/>
            <a:chOff x="2450969" y="3690047"/>
            <a:chExt cx="1640264" cy="194608"/>
          </a:xfrm>
        </p:grpSpPr>
        <p:cxnSp>
          <p:nvCxnSpPr>
            <p:cNvPr id="22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65354" y="4483949"/>
            <a:ext cx="1640264" cy="194608"/>
            <a:chOff x="2450969" y="3690047"/>
            <a:chExt cx="1640264" cy="194608"/>
          </a:xfrm>
        </p:grpSpPr>
        <p:cxnSp>
          <p:nvCxnSpPr>
            <p:cNvPr id="25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074990" y="5588524"/>
            <a:ext cx="1640264" cy="194608"/>
            <a:chOff x="2450969" y="3690047"/>
            <a:chExt cx="1640264" cy="194608"/>
          </a:xfrm>
        </p:grpSpPr>
        <p:cxnSp>
          <p:nvCxnSpPr>
            <p:cNvPr id="28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67734" y="5521564"/>
            <a:ext cx="1640264" cy="194608"/>
            <a:chOff x="2450969" y="3690047"/>
            <a:chExt cx="1640264" cy="194608"/>
          </a:xfrm>
        </p:grpSpPr>
        <p:cxnSp>
          <p:nvCxnSpPr>
            <p:cNvPr id="31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60382" y="3729326"/>
            <a:ext cx="1640264" cy="194608"/>
            <a:chOff x="2450969" y="3690047"/>
            <a:chExt cx="1640264" cy="194608"/>
          </a:xfrm>
        </p:grpSpPr>
        <p:cxnSp>
          <p:nvCxnSpPr>
            <p:cNvPr id="34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773125" y="4012130"/>
            <a:ext cx="1640264" cy="194608"/>
            <a:chOff x="2450969" y="3690047"/>
            <a:chExt cx="1640264" cy="194608"/>
          </a:xfrm>
        </p:grpSpPr>
        <p:cxnSp>
          <p:nvCxnSpPr>
            <p:cNvPr id="37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072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404327" y="86316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This is a confidence interval:</a:t>
            </a:r>
          </a:p>
          <a:p>
            <a:pPr lvl="0" algn="ctr">
              <a:buSzPct val="25000"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 +/- 1.96 * SE</a:t>
            </a:r>
          </a:p>
        </p:txBody>
      </p:sp>
      <p:pic>
        <p:nvPicPr>
          <p:cNvPr id="12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15" name="Group 14"/>
          <p:cNvGrpSpPr/>
          <p:nvPr/>
        </p:nvGrpSpPr>
        <p:grpSpPr>
          <a:xfrm>
            <a:off x="3828871" y="5330311"/>
            <a:ext cx="1640264" cy="194608"/>
            <a:chOff x="2450969" y="3690047"/>
            <a:chExt cx="1640264" cy="194608"/>
          </a:xfrm>
        </p:grpSpPr>
        <p:cxnSp>
          <p:nvCxnSpPr>
            <p:cNvPr id="16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857964" y="5083450"/>
            <a:ext cx="1640264" cy="194608"/>
            <a:chOff x="2450969" y="3690047"/>
            <a:chExt cx="1640264" cy="194608"/>
          </a:xfrm>
        </p:grpSpPr>
        <p:cxnSp>
          <p:nvCxnSpPr>
            <p:cNvPr id="19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736174" y="4728586"/>
            <a:ext cx="1640264" cy="194608"/>
            <a:chOff x="2450969" y="3690047"/>
            <a:chExt cx="1640264" cy="194608"/>
          </a:xfrm>
        </p:grpSpPr>
        <p:cxnSp>
          <p:nvCxnSpPr>
            <p:cNvPr id="22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65354" y="4483949"/>
            <a:ext cx="1640264" cy="194608"/>
            <a:chOff x="2450969" y="3690047"/>
            <a:chExt cx="1640264" cy="194608"/>
          </a:xfrm>
        </p:grpSpPr>
        <p:cxnSp>
          <p:nvCxnSpPr>
            <p:cNvPr id="25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074990" y="5588524"/>
            <a:ext cx="1640264" cy="194608"/>
            <a:chOff x="2450969" y="3690047"/>
            <a:chExt cx="1640264" cy="194608"/>
          </a:xfrm>
        </p:grpSpPr>
        <p:cxnSp>
          <p:nvCxnSpPr>
            <p:cNvPr id="28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67734" y="5521564"/>
            <a:ext cx="1640264" cy="194608"/>
            <a:chOff x="2450969" y="3690047"/>
            <a:chExt cx="1640264" cy="194608"/>
          </a:xfrm>
        </p:grpSpPr>
        <p:cxnSp>
          <p:nvCxnSpPr>
            <p:cNvPr id="31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60382" y="3729326"/>
            <a:ext cx="1640264" cy="194608"/>
            <a:chOff x="2450969" y="3690047"/>
            <a:chExt cx="1640264" cy="194608"/>
          </a:xfrm>
        </p:grpSpPr>
        <p:cxnSp>
          <p:nvCxnSpPr>
            <p:cNvPr id="34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773125" y="4012130"/>
            <a:ext cx="1640264" cy="194608"/>
            <a:chOff x="2450969" y="3690047"/>
            <a:chExt cx="1640264" cy="194608"/>
          </a:xfrm>
        </p:grpSpPr>
        <p:cxnSp>
          <p:nvCxnSpPr>
            <p:cNvPr id="37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1E806F-209E-48E7-93AA-8D4903089FF7}"/>
              </a:ext>
            </a:extLst>
          </p:cNvPr>
          <p:cNvCxnSpPr>
            <a:cxnSpLocks/>
          </p:cNvCxnSpPr>
          <p:nvPr/>
        </p:nvCxnSpPr>
        <p:spPr>
          <a:xfrm flipH="1">
            <a:off x="4506163" y="1061371"/>
            <a:ext cx="736343" cy="25523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708AF0C-B53F-4412-92BC-27C7F00D901B}"/>
              </a:ext>
            </a:extLst>
          </p:cNvPr>
          <p:cNvSpPr/>
          <p:nvPr/>
        </p:nvSpPr>
        <p:spPr>
          <a:xfrm>
            <a:off x="4081882" y="3613709"/>
            <a:ext cx="1922853" cy="35446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48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61080" y="228600"/>
            <a:ext cx="67731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question (again)…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838200" y="1600200"/>
            <a:ext cx="7904148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we got property tax rates for 20 random counties in Georgia (out of 159).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average was 8.085% (with a s.d. of .88)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close is this to the actual mean?</a:t>
            </a:r>
          </a:p>
        </p:txBody>
      </p:sp>
    </p:spTree>
    <p:extLst>
      <p:ext uri="{BB962C8B-B14F-4D97-AF65-F5344CB8AC3E}">
        <p14:creationId xmlns:p14="http://schemas.microsoft.com/office/powerpoint/2010/main" val="135392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161080" y="228600"/>
            <a:ext cx="6773119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mission: Confidence intervals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60374" y="832425"/>
            <a:ext cx="7540625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ingredients for a confidence interval: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Z-score for the confidence interval</a:t>
            </a:r>
          </a:p>
        </p:txBody>
      </p:sp>
      <p:sp>
        <p:nvSpPr>
          <p:cNvPr id="173" name="Shape 173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422275" y="3004778"/>
            <a:ext cx="8159141" cy="23431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081" r="-2166" b="-5207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22275" y="3004778"/>
            <a:ext cx="1835309" cy="10277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6093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307975" y="1295400"/>
            <a:ext cx="6016624" cy="100655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To make a confidence interval</a:t>
            </a:r>
          </a:p>
        </p:txBody>
      </p:sp>
      <p:sp>
        <p:nvSpPr>
          <p:cNvPr id="183" name="Shape 183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60374" y="1463754"/>
            <a:ext cx="8181974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 (z * SE) &lt;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&lt;    + (z * SE)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075" y="1509833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1524000"/>
            <a:ext cx="339724" cy="4731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1665766" y="4981575"/>
            <a:ext cx="6845335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We are </a:t>
            </a:r>
            <a:r>
              <a:rPr lang="en-US" sz="32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95% certain 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that the </a:t>
            </a:r>
            <a:r>
              <a:rPr lang="en-US" sz="32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true mean 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lies somewhere in this range</a:t>
            </a:r>
          </a:p>
        </p:txBody>
      </p:sp>
      <p:cxnSp>
        <p:nvCxnSpPr>
          <p:cNvPr id="188" name="Shape 188"/>
          <p:cNvCxnSpPr/>
          <p:nvPr/>
        </p:nvCxnSpPr>
        <p:spPr>
          <a:xfrm rot="10800000">
            <a:off x="4459285" y="4553278"/>
            <a:ext cx="75406" cy="552121"/>
          </a:xfrm>
          <a:prstGeom prst="straightConnector1">
            <a:avLst/>
          </a:prstGeom>
          <a:noFill/>
          <a:ln w="28575" cap="flat" cmpd="sng">
            <a:solidFill>
              <a:srgbClr val="FFFF66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89" name="Shape 189"/>
          <p:cNvSpPr/>
          <p:nvPr/>
        </p:nvSpPr>
        <p:spPr>
          <a:xfrm>
            <a:off x="914400" y="2743200"/>
            <a:ext cx="8077199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our case, 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8.08 – (1.96 * 0.197) &lt; </a:t>
            </a:r>
            <a:r>
              <a:rPr lang="en-US" sz="2800" b="1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&lt; 8.08 + (1.96 * 0.197)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                </a:t>
            </a:r>
            <a:r>
              <a:rPr lang="en-US" sz="2800" b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7.69  &lt;  </a:t>
            </a:r>
            <a:r>
              <a:rPr lang="en-US" sz="2800" b="1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800" b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&lt;  8.47</a:t>
            </a:r>
          </a:p>
        </p:txBody>
      </p:sp>
    </p:spTree>
    <p:extLst>
      <p:ext uri="{BB962C8B-B14F-4D97-AF65-F5344CB8AC3E}">
        <p14:creationId xmlns:p14="http://schemas.microsoft.com/office/powerpoint/2010/main" val="111638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568170"/>
            <a:ext cx="8686800" cy="40561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roll our dice 10 times:</a:t>
            </a:r>
          </a:p>
          <a:p>
            <a:pPr lvl="0"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2800" dirty="0">
                <a:solidFill>
                  <a:srgbClr val="FFFF00"/>
                </a:solidFill>
                <a:latin typeface="Gill Sans MT" panose="020B0502020104020203" pitchFamily="34" charset="0"/>
              </a:rPr>
              <a:t>https://www.random.org/dice/?num=2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mean?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standard deviation?</a:t>
            </a:r>
          </a:p>
        </p:txBody>
      </p:sp>
      <p:sp>
        <p:nvSpPr>
          <p:cNvPr id="2" name="AutoShape 2" descr="Image result for two d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57" y="3032631"/>
            <a:ext cx="6287183" cy="31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533400" y="1219200"/>
            <a:ext cx="5254624" cy="100655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out</a:t>
            </a:r>
          </a:p>
        </p:txBody>
      </p:sp>
      <p:sp>
        <p:nvSpPr>
          <p:cNvPr id="197" name="Shape 197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60374" y="1463754"/>
            <a:ext cx="8181974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 z * SE &lt;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&lt; </a:t>
            </a:r>
            <a:r>
              <a:rPr lang="en-US" dirty="0"/>
              <a:t>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+  z * SE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075" y="1509833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1539954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1066800" y="3200400"/>
            <a:ext cx="7162799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the mean and </a:t>
            </a:r>
            <a:r>
              <a:rPr lang="en-US" sz="2800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for your 10 dice rolls.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confidence interval for this result? Does it include the 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actual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mean (7)?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6135330" y="1913706"/>
            <a:ext cx="1835309" cy="10277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58868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you have a proportion?</a:t>
            </a:r>
          </a:p>
        </p:txBody>
      </p:sp>
      <p:sp>
        <p:nvSpPr>
          <p:cNvPr id="209" name="Shape 209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1143000" y="10668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2593592" y="3276600"/>
            <a:ext cx="6093205" cy="1384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999" t="-4404" r="-998" b="-11010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219200" y="5105400"/>
            <a:ext cx="4386137" cy="8871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54942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1143000" y="10668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389375" y="5105400"/>
            <a:ext cx="7466700" cy="12003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!Alert!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Data doesn’t have a standard deviation!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will not compute!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791200" y="3429000"/>
            <a:ext cx="2551467" cy="10277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grpSp>
        <p:nvGrpSpPr>
          <p:cNvPr id="222" name="Shape 222"/>
          <p:cNvGrpSpPr/>
          <p:nvPr/>
        </p:nvGrpSpPr>
        <p:grpSpPr>
          <a:xfrm>
            <a:off x="478095" y="3133005"/>
            <a:ext cx="4419599" cy="1006554"/>
            <a:chOff x="2286000" y="2925722"/>
            <a:chExt cx="4419599" cy="1006554"/>
          </a:xfrm>
        </p:grpSpPr>
        <p:sp>
          <p:nvSpPr>
            <p:cNvPr id="223" name="Shape 223"/>
            <p:cNvSpPr/>
            <p:nvPr/>
          </p:nvSpPr>
          <p:spPr>
            <a:xfrm>
              <a:off x="2286000" y="2925722"/>
              <a:ext cx="4419599" cy="100655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2326200" y="3134380"/>
              <a:ext cx="4339200" cy="52321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806" t="-11627" r="-1965" b="-31393"/>
              </a:stretch>
            </a:blip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latin typeface="Gill Sans MT"/>
                  <a:ea typeface="Gill Sans MT"/>
                  <a:cs typeface="Gill Sans MT"/>
                  <a:sym typeface="Gill Sans MT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1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for proportions</a:t>
            </a:r>
          </a:p>
        </p:txBody>
      </p:sp>
      <p:sp>
        <p:nvSpPr>
          <p:cNvPr id="231" name="Shape 23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pSp>
        <p:nvGrpSpPr>
          <p:cNvPr id="232" name="Shape 232"/>
          <p:cNvGrpSpPr/>
          <p:nvPr/>
        </p:nvGrpSpPr>
        <p:grpSpPr>
          <a:xfrm>
            <a:off x="842959" y="1066799"/>
            <a:ext cx="3578225" cy="1506278"/>
            <a:chOff x="1245591" y="2667000"/>
            <a:chExt cx="2907308" cy="1371599"/>
          </a:xfrm>
        </p:grpSpPr>
        <p:sp>
          <p:nvSpPr>
            <p:cNvPr id="233" name="Shape 233"/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234" name="Shape 2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 txBox="1"/>
          <p:nvPr/>
        </p:nvSpPr>
        <p:spPr>
          <a:xfrm>
            <a:off x="2373159" y="3048000"/>
            <a:ext cx="6297690" cy="18023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935" b="-8445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95933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157178" y="4572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grpSp>
        <p:nvGrpSpPr>
          <p:cNvPr id="243" name="Shape 243"/>
          <p:cNvGrpSpPr/>
          <p:nvPr/>
        </p:nvGrpSpPr>
        <p:grpSpPr>
          <a:xfrm>
            <a:off x="455058" y="2798965"/>
            <a:ext cx="4419599" cy="1006554"/>
            <a:chOff x="2286000" y="2925722"/>
            <a:chExt cx="4419599" cy="1006554"/>
          </a:xfrm>
        </p:grpSpPr>
        <p:sp>
          <p:nvSpPr>
            <p:cNvPr id="244" name="Shape 244"/>
            <p:cNvSpPr/>
            <p:nvPr/>
          </p:nvSpPr>
          <p:spPr>
            <a:xfrm>
              <a:off x="2286000" y="2925722"/>
              <a:ext cx="4419599" cy="100655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326200" y="3134380"/>
              <a:ext cx="4339200" cy="52321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806" t="-11627" r="-1965" b="-31393"/>
              </a:stretch>
            </a:blip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latin typeface="Gill Sans MT"/>
                  <a:ea typeface="Gill Sans MT"/>
                  <a:cs typeface="Gill Sans MT"/>
                  <a:sym typeface="Gill Sans MT"/>
                </a:rPr>
                <a:t> </a:t>
              </a:r>
            </a:p>
          </p:txBody>
        </p:sp>
      </p:grpSp>
      <p:grpSp>
        <p:nvGrpSpPr>
          <p:cNvPr id="246" name="Shape 246"/>
          <p:cNvGrpSpPr/>
          <p:nvPr/>
        </p:nvGrpSpPr>
        <p:grpSpPr>
          <a:xfrm>
            <a:off x="5851636" y="3124200"/>
            <a:ext cx="2820986" cy="1125279"/>
            <a:chOff x="1245591" y="2667000"/>
            <a:chExt cx="2907308" cy="1371599"/>
          </a:xfrm>
        </p:grpSpPr>
        <p:sp>
          <p:nvSpPr>
            <p:cNvPr id="247" name="Shape 247"/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248" name="Shape 2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/>
          <p:nvPr/>
        </p:nvSpPr>
        <p:spPr>
          <a:xfrm>
            <a:off x="609600" y="4495800"/>
            <a:ext cx="7772832" cy="13849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68" t="-4404" r="-625" b="-11010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39733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157178" y="457200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asked 50 households in Athens if they keep chickens on their property. Three said they did. Create a confidence interval for the proportion of chicken owning households in the city.</a:t>
            </a:r>
          </a:p>
        </p:txBody>
      </p:sp>
      <p:pic>
        <p:nvPicPr>
          <p:cNvPr id="256" name="Shape 256" descr="http://modernsurvivalonline.com/wp-content/uploads/2014/01/Chicken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378" y="3124200"/>
            <a:ext cx="5105399" cy="3390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Shape 246">
            <a:extLst>
              <a:ext uri="{FF2B5EF4-FFF2-40B4-BE49-F238E27FC236}">
                <a16:creationId xmlns:a16="http://schemas.microsoft.com/office/drawing/2014/main" id="{B9957AE5-EF67-4FDE-8B1A-8F404BEBDA65}"/>
              </a:ext>
            </a:extLst>
          </p:cNvPr>
          <p:cNvGrpSpPr/>
          <p:nvPr/>
        </p:nvGrpSpPr>
        <p:grpSpPr>
          <a:xfrm>
            <a:off x="5851636" y="3124200"/>
            <a:ext cx="2820986" cy="1125279"/>
            <a:chOff x="1245591" y="2667000"/>
            <a:chExt cx="2907308" cy="1371599"/>
          </a:xfrm>
        </p:grpSpPr>
        <p:sp>
          <p:nvSpPr>
            <p:cNvPr id="5" name="Shape 247">
              <a:extLst>
                <a:ext uri="{FF2B5EF4-FFF2-40B4-BE49-F238E27FC236}">
                  <a16:creationId xmlns:a16="http://schemas.microsoft.com/office/drawing/2014/main" id="{3D8075C0-CC54-48BB-ABBF-2C8B3388DBAD}"/>
                </a:ext>
              </a:extLst>
            </p:cNvPr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6" name="Shape 248">
              <a:extLst>
                <a:ext uri="{FF2B5EF4-FFF2-40B4-BE49-F238E27FC236}">
                  <a16:creationId xmlns:a16="http://schemas.microsoft.com/office/drawing/2014/main" id="{39E58B7F-C3FA-43ED-9591-E4B1D8B7DE3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Shape 221">
            <a:extLst>
              <a:ext uri="{FF2B5EF4-FFF2-40B4-BE49-F238E27FC236}">
                <a16:creationId xmlns:a16="http://schemas.microsoft.com/office/drawing/2014/main" id="{88E27B2C-4DF0-4824-8DEF-0C4626E8D2AB}"/>
              </a:ext>
            </a:extLst>
          </p:cNvPr>
          <p:cNvSpPr txBox="1"/>
          <p:nvPr/>
        </p:nvSpPr>
        <p:spPr>
          <a:xfrm>
            <a:off x="5851636" y="4482389"/>
            <a:ext cx="2551467" cy="10277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59851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20228" y="240383"/>
            <a:ext cx="8906326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Next lecture: Confidence intervals in R</a:t>
            </a:r>
          </a:p>
        </p:txBody>
      </p:sp>
      <p:pic>
        <p:nvPicPr>
          <p:cNvPr id="1026" name="Picture 2" descr="Image result for liam neeson meme i will find you confidence interv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9" y="1363767"/>
            <a:ext cx="3736134" cy="37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yan gosling hey girl - Hey girl Check out my confidence interv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672" y="255466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6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raps rol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8" y="204724"/>
            <a:ext cx="8945769" cy="65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hape 132"/>
          <p:cNvSpPr txBox="1"/>
          <p:nvPr/>
        </p:nvSpPr>
        <p:spPr>
          <a:xfrm>
            <a:off x="361765" y="471055"/>
            <a:ext cx="8853256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4800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4800" b="1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central limit theorem: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endParaRPr lang="en-US" sz="3600" dirty="0">
              <a:solidFill>
                <a:srgbClr val="FFFF66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What’s the relationship between </a:t>
            </a:r>
            <a:r>
              <a:rPr lang="en-US" sz="3000" b="1" i="1" dirty="0">
                <a:solidFill>
                  <a:srgbClr val="FF99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mean</a:t>
            </a:r>
            <a:r>
              <a:rPr lang="en-US" sz="3000" b="1" i="1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of</a:t>
            </a:r>
          </a:p>
          <a:p>
            <a:pPr marL="0" marR="0" lvl="0" indent="45720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sample population (your dice rolls) and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the actual population (all possible rolls)?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304800" y="4299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describes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THREE distributions: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Font typeface="Arial"/>
              <a:buNone/>
            </a:pPr>
            <a:endParaRPr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36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actual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given </a:t>
            </a:r>
            <a:r>
              <a:rPr lang="en-US" sz="36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of that population</a:t>
            </a:r>
            <a:endParaRPr lang="en-US" sz="3600" b="1" i="1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b="1" u="sng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All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possible </a:t>
            </a:r>
            <a:r>
              <a:rPr lang="en-US" sz="36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53550" y="112599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b="1" i="1" dirty="0">
                <a:latin typeface="Gill Sans MT"/>
                <a:ea typeface="Gill Sans MT"/>
                <a:cs typeface="Gill Sans MT"/>
                <a:sym typeface="Gill Sans MT"/>
              </a:rPr>
              <a:t>The ACTUAL population: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dirty="0">
                <a:latin typeface="Gill Sans MT"/>
                <a:ea typeface="Gill Sans MT"/>
                <a:cs typeface="Gill Sans MT"/>
                <a:sym typeface="Gill Sans MT"/>
              </a:rPr>
              <a:t>100,000 dice rolls. Mean of 7. SD of 2.45.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C0EF99-4376-4C25-9040-2B70EAB03E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117" y="1438924"/>
            <a:ext cx="8933333" cy="5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50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The SAMPLE population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85800" y="818874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Let’s roll two dice 30 times. Here’s the results.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775249" y="1295400"/>
            <a:ext cx="74532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>
                <a:latin typeface="Gill Sans MT"/>
                <a:ea typeface="Gill Sans MT"/>
                <a:cs typeface="Gill Sans MT"/>
                <a:sym typeface="Gill Sans MT"/>
              </a:rPr>
              <a:t>Mean = 7.3, SD=2.17</a:t>
            </a:r>
            <a:endParaRPr sz="2400" dirty="0"/>
          </a:p>
        </p:txBody>
      </p:sp>
      <p:cxnSp>
        <p:nvCxnSpPr>
          <p:cNvPr id="157" name="Shape 157"/>
          <p:cNvCxnSpPr/>
          <p:nvPr/>
        </p:nvCxnSpPr>
        <p:spPr>
          <a:xfrm>
            <a:off x="3124200" y="5562600"/>
            <a:ext cx="146453" cy="0"/>
          </a:xfrm>
          <a:prstGeom prst="straightConnector1">
            <a:avLst/>
          </a:prstGeom>
          <a:noFill/>
          <a:ln w="9525" cap="flat" cmpd="sng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0459590-57AA-4648-9062-9B122AFDE6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567" y="1858923"/>
            <a:ext cx="8352866" cy="48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9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All possible SAMPLE MEANS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325800" y="813375"/>
            <a:ext cx="8492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Now let’s look at the </a:t>
            </a:r>
            <a:r>
              <a:rPr lang="en-US" sz="2800" b="1" u="sng" dirty="0">
                <a:latin typeface="Gill Sans MT"/>
                <a:ea typeface="Gill Sans MT"/>
                <a:cs typeface="Gill Sans MT"/>
                <a:sym typeface="Gill Sans MT"/>
              </a:rPr>
              <a:t>mean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 value for 100</a:t>
            </a:r>
            <a:r>
              <a:rPr lang="en-US" sz="2800" b="1" i="1" dirty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sets of 30 rolls.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Mean = 7.06, SD = 0.6</a:t>
            </a:r>
            <a:endParaRPr sz="28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393AE-6B36-43F2-8272-33CD3FFFAA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3177" y="2342815"/>
            <a:ext cx="7377646" cy="42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7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Three types of distributions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8FE1DB-AA49-4884-A7D2-8B016036CE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7308" y="1138086"/>
            <a:ext cx="4186141" cy="24322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42333E-074F-473B-8C5E-9433CF420B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223" y="2868915"/>
            <a:ext cx="4186140" cy="2432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1965FE-67EE-465D-BABF-0FD71ACEC25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7307" y="4400400"/>
            <a:ext cx="4150469" cy="24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837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1998</Words>
  <Application>Microsoft Office PowerPoint</Application>
  <PresentationFormat>On-screen Show (4:3)</PresentationFormat>
  <Paragraphs>257</Paragraphs>
  <Slides>36</Slides>
  <Notes>36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Cambria Math</vt:lpstr>
      <vt:lpstr>Calibri</vt:lpstr>
      <vt:lpstr>Gill Sans MT</vt:lpstr>
      <vt:lpstr>Arial</vt:lpstr>
      <vt:lpstr>Noto Sans Symbols</vt:lpstr>
      <vt:lpstr>1_Office Theme</vt:lpstr>
      <vt:lpstr>Central limit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limit theorem</dc:title>
  <dc:creator>Gerald Shannon</dc:creator>
  <cp:lastModifiedBy>Jerry Shannon</cp:lastModifiedBy>
  <cp:revision>21</cp:revision>
  <dcterms:modified xsi:type="dcterms:W3CDTF">2020-10-02T19:33:55Z</dcterms:modified>
</cp:coreProperties>
</file>